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1" r:id="rId2"/>
    <p:sldId id="258" r:id="rId3"/>
    <p:sldId id="274" r:id="rId4"/>
    <p:sldId id="276" r:id="rId5"/>
    <p:sldId id="278" r:id="rId6"/>
    <p:sldId id="277" r:id="rId7"/>
  </p:sldIdLst>
  <p:sldSz cx="6858000" cy="9144000" type="screen4x3"/>
  <p:notesSz cx="6807200" cy="99393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99FF"/>
    <a:srgbClr val="FF0066"/>
    <a:srgbClr val="663300"/>
    <a:srgbClr val="9900CC"/>
    <a:srgbClr val="009900"/>
    <a:srgbClr val="CCCC00"/>
    <a:srgbClr val="FF99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35" autoAdjust="0"/>
  </p:normalViewPr>
  <p:slideViewPr>
    <p:cSldViewPr>
      <p:cViewPr>
        <p:scale>
          <a:sx n="90" d="100"/>
          <a:sy n="90" d="100"/>
        </p:scale>
        <p:origin x="1068" y="-126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B681B-AEE5-48F1-BD0C-60A088B3FF8C}" type="datetimeFigureOut">
              <a:rPr lang="th-TH" smtClean="0"/>
              <a:t>02/11/64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4568B-FA27-43DB-8509-3BFF87BE58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912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4568B-FA27-43DB-8509-3BFF87BE588C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850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4568B-FA27-43DB-8509-3BFF87BE588C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118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4568B-FA27-43DB-8509-3BFF87BE588C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912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1714500" y="4165600"/>
            <a:ext cx="4629150" cy="2525816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714500" y="6671096"/>
            <a:ext cx="4629150" cy="18288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5156716" y="1676588"/>
            <a:ext cx="3048000" cy="285750"/>
          </a:xfrm>
        </p:spPr>
        <p:txBody>
          <a:bodyPr/>
          <a:lstStyle/>
          <a:p>
            <a:fld id="{9EEFAFA0-1201-4AD8-81B5-859B4219F802}" type="datetime1">
              <a:rPr lang="th-TH" smtClean="0"/>
              <a:t>02/11/64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241152" y="5687573"/>
            <a:ext cx="4876800" cy="288036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85750" y="0"/>
            <a:ext cx="45720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07252" y="0"/>
            <a:ext cx="78498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742950" y="0"/>
            <a:ext cx="136404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855990" y="0"/>
            <a:ext cx="172710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79758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68580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40584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294980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001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6835392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914400" y="0"/>
            <a:ext cx="5715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457200" y="4572000"/>
            <a:ext cx="971550" cy="17272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982224" y="6489003"/>
            <a:ext cx="481068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818310" y="7334176"/>
            <a:ext cx="102870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248156" y="7717536"/>
            <a:ext cx="205740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428750" y="5994400"/>
            <a:ext cx="274320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994158" y="6571603"/>
            <a:ext cx="457200" cy="690032"/>
          </a:xfrm>
        </p:spPr>
        <p:txBody>
          <a:bodyPr/>
          <a:lstStyle/>
          <a:p>
            <a:fld id="{FB10C783-3B5D-4FEF-99D7-D25727523A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70B4-046E-4145-B17D-B46E838387EB}" type="datetime1">
              <a:rPr lang="th-TH" smtClean="0"/>
              <a:t>02/11/64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C783-3B5D-4FEF-99D7-D25727523A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257300" cy="7802033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DE152-2F22-41A2-AA94-E8F9643EDFFE}" type="datetime1">
              <a:rPr lang="th-TH" smtClean="0"/>
              <a:t>02/11/64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C783-3B5D-4FEF-99D7-D25727523A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5600700" cy="6498336"/>
          </a:xfrm>
        </p:spPr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6D48B8-FCA9-4C93-B9E5-535472F3AD54}" type="datetime1">
              <a:rPr lang="th-TH" smtClean="0"/>
              <a:t>02/11/64</a:t>
            </a:fld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10C783-3B5D-4FEF-99D7-D25727523A3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14500" y="3860800"/>
            <a:ext cx="4629150" cy="273812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714500" y="6680200"/>
            <a:ext cx="4629150" cy="18288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5155692" y="1671701"/>
            <a:ext cx="3048000" cy="285750"/>
          </a:xfrm>
        </p:spPr>
        <p:txBody>
          <a:bodyPr/>
          <a:lstStyle/>
          <a:p>
            <a:fld id="{9243CF71-C96C-48E4-8555-4EA65BFAD63C}" type="datetime1">
              <a:rPr lang="th-TH" smtClean="0"/>
              <a:t>02/11/64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241292" y="5683758"/>
            <a:ext cx="4876800" cy="288036"/>
          </a:xfrm>
        </p:spPr>
        <p:txBody>
          <a:bodyPr/>
          <a:lstStyle/>
          <a:p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285750" y="0"/>
            <a:ext cx="45720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07252" y="0"/>
            <a:ext cx="78498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742950" y="0"/>
            <a:ext cx="136404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855990" y="0"/>
            <a:ext cx="172710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79758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68580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640584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294980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8001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914400" y="0"/>
            <a:ext cx="5715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457200" y="4572000"/>
            <a:ext cx="971550" cy="172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993528" y="6489003"/>
            <a:ext cx="481068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818310" y="7334176"/>
            <a:ext cx="102870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248156" y="7721600"/>
            <a:ext cx="205740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409280" y="5973184"/>
            <a:ext cx="274320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6823458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005462" y="6571603"/>
            <a:ext cx="457200" cy="690032"/>
          </a:xfrm>
        </p:spPr>
        <p:txBody>
          <a:bodyPr/>
          <a:lstStyle/>
          <a:p>
            <a:fld id="{FB10C783-3B5D-4FEF-99D7-D25727523A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1D71-9BEC-4A9F-9964-D636EA44E54B}" type="datetime1">
              <a:rPr lang="th-TH" smtClean="0"/>
              <a:t>02/11/64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C783-3B5D-4FEF-99D7-D25727523A3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2743200" cy="6096000"/>
          </a:xfrm>
        </p:spPr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3202686" y="2133600"/>
            <a:ext cx="2743200" cy="6096000"/>
          </a:xfrm>
        </p:spPr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5657850" cy="1524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6C63-AFC0-47B6-A21B-C582B1C175D0}" type="datetime1">
              <a:rPr lang="th-TH" smtClean="0"/>
              <a:t>02/11/64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C783-3B5D-4FEF-99D7-D25727523A3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342900" y="3149600"/>
            <a:ext cx="2743200" cy="5181600"/>
          </a:xfrm>
        </p:spPr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3278981" y="3149600"/>
            <a:ext cx="2743200" cy="5181600"/>
          </a:xfrm>
        </p:spPr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12" name="ตัวยึดข้อความ 11"/>
          <p:cNvSpPr>
            <a:spLocks noGrp="1"/>
          </p:cNvSpPr>
          <p:nvPr>
            <p:ph type="body" sz="quarter" idx="1"/>
          </p:nvPr>
        </p:nvSpPr>
        <p:spPr>
          <a:xfrm>
            <a:off x="342900" y="2092960"/>
            <a:ext cx="274320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ยึดข้อความ 13"/>
          <p:cNvSpPr>
            <a:spLocks noGrp="1"/>
          </p:cNvSpPr>
          <p:nvPr>
            <p:ph type="body" sz="quarter" idx="3"/>
          </p:nvPr>
        </p:nvSpPr>
        <p:spPr>
          <a:xfrm>
            <a:off x="3257550" y="2092960"/>
            <a:ext cx="274320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45C621-04D5-48E3-83F4-01DB579A4AE1}" type="datetime1">
              <a:rPr lang="th-TH" smtClean="0"/>
              <a:t>02/11/64</a:t>
            </a:fld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10C783-3B5D-4FEF-99D7-D25727523A3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2F51-81BD-431A-8CCF-22A682EFB2F2}" type="datetime1">
              <a:rPr lang="th-TH" smtClean="0"/>
              <a:t>02/11/64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C783-3B5D-4FEF-99D7-D25727523A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688658" y="4400550"/>
            <a:ext cx="8412480" cy="3429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5109210" y="365760"/>
            <a:ext cx="1145286" cy="664464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4686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4644222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ยึดเนื้อหา 17"/>
          <p:cNvSpPr>
            <a:spLocks noGrp="1"/>
          </p:cNvSpPr>
          <p:nvPr>
            <p:ph sz="quarter" idx="1"/>
          </p:nvPr>
        </p:nvSpPr>
        <p:spPr>
          <a:xfrm>
            <a:off x="228600" y="365760"/>
            <a:ext cx="4229100" cy="8436864"/>
          </a:xfrm>
        </p:spPr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21" name="ตัวยึด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9E5149-5992-403A-B0D8-25222DD607B7}" type="datetime1">
              <a:rPr lang="th-TH" smtClean="0"/>
              <a:t>02/11/64</a:t>
            </a:fld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10C783-3B5D-4FEF-99D7-D25727523A3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3" name="ตัวยึด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672370" y="4400550"/>
            <a:ext cx="8412480" cy="3429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4629150" cy="9144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5074349" y="353060"/>
            <a:ext cx="1143000" cy="6608064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4686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4644222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ยึด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69680F-5642-4C7D-A239-AF355DB85DCB}" type="datetime1">
              <a:rPr lang="th-TH" smtClean="0"/>
              <a:t>02/11/64</a:t>
            </a:fld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10C783-3B5D-4FEF-99D7-D25727523A3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1" name="ตัวยึด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600700" cy="1524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5600700" cy="64983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/>
              <a:t>ระดับที่สอง</a:t>
            </a:r>
          </a:p>
          <a:p>
            <a:pPr lvl="2" eaLnBrk="1" latinLnBrk="0" hangingPunct="1"/>
            <a:r>
              <a:rPr kumimoji="0" lang="th-TH"/>
              <a:t>ระดับที่สาม</a:t>
            </a:r>
          </a:p>
          <a:p>
            <a:pPr lvl="3" eaLnBrk="1" latinLnBrk="0" hangingPunct="1"/>
            <a:r>
              <a:rPr kumimoji="0" lang="th-TH"/>
              <a:t>ระดับที่สี่</a:t>
            </a:r>
          </a:p>
          <a:p>
            <a:pPr lvl="4" eaLnBrk="1" latinLnBrk="0" hangingPunct="1"/>
            <a:r>
              <a:rPr kumimoji="0" lang="th-TH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5105400" y="1554482"/>
            <a:ext cx="268224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F4973D6-5F25-476E-8D8B-118BC216A5E2}" type="datetime1">
              <a:rPr lang="th-TH" smtClean="0"/>
              <a:t>02/11/64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4309190" y="5089667"/>
            <a:ext cx="4267200" cy="27432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7150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6096762" y="7645400"/>
            <a:ext cx="457200" cy="69494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B10C783-3B5D-4FEF-99D7-D25727523A3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5508104"/>
            <a:ext cx="1118119" cy="1118119"/>
          </a:xfrm>
          <a:prstGeom prst="rect">
            <a:avLst/>
          </a:prstGeom>
          <a:noFill/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85728" y="7012758"/>
            <a:ext cx="60245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เจ้าของ เทศบาลตำบลปักธงชัย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th-TH" sz="1400" dirty="0">
                <a:solidFill>
                  <a:srgbClr val="00B050"/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ที่ปรึกษา  นาย</a:t>
            </a:r>
            <a:r>
              <a:rPr lang="th-TH" sz="1400" dirty="0" err="1">
                <a:solidFill>
                  <a:srgbClr val="00B050"/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ธนา</a:t>
            </a:r>
            <a:r>
              <a:rPr lang="th-TH" sz="1400" dirty="0">
                <a:solidFill>
                  <a:srgbClr val="00B050"/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กร  </a:t>
            </a:r>
            <a:r>
              <a:rPr lang="th-TH" sz="1400" dirty="0" err="1">
                <a:solidFill>
                  <a:srgbClr val="00B050"/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หงษ์</a:t>
            </a:r>
            <a:r>
              <a:rPr lang="th-TH" sz="1400" dirty="0">
                <a:solidFill>
                  <a:srgbClr val="00B050"/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อินทร์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th-TH" sz="1400" dirty="0">
                <a:solidFill>
                  <a:srgbClr val="00B050"/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บรรณาธิการอำนวยการ  นาย</a:t>
            </a:r>
            <a:r>
              <a:rPr lang="th-TH" sz="1400" dirty="0" err="1">
                <a:solidFill>
                  <a:srgbClr val="00B050"/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ธนา</a:t>
            </a:r>
            <a:r>
              <a:rPr lang="th-TH" sz="1400" dirty="0">
                <a:solidFill>
                  <a:srgbClr val="00B050"/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กร  </a:t>
            </a:r>
            <a:r>
              <a:rPr lang="th-TH" sz="1400" dirty="0" err="1">
                <a:solidFill>
                  <a:srgbClr val="00B050"/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หงษ์</a:t>
            </a:r>
            <a:r>
              <a:rPr lang="th-TH" sz="1400" dirty="0">
                <a:solidFill>
                  <a:srgbClr val="00B050"/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อินทร์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th-TH" sz="1400" dirty="0">
                <a:solidFill>
                  <a:srgbClr val="00B050"/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บรรณาธิการข้อมูล  นางสาวอัมพา</a:t>
            </a:r>
            <a:r>
              <a:rPr lang="th-TH" sz="1400" dirty="0" err="1">
                <a:solidFill>
                  <a:srgbClr val="00B050"/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พัชร์</a:t>
            </a:r>
            <a:r>
              <a:rPr lang="th-TH" sz="1400" dirty="0">
                <a:solidFill>
                  <a:srgbClr val="00B050"/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  ศาสตร์ใหม่  นายสถาบัน  </a:t>
            </a:r>
            <a:r>
              <a:rPr lang="th-TH" sz="1400" dirty="0" err="1">
                <a:solidFill>
                  <a:srgbClr val="00B050"/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ปลอดคร</a:t>
            </a:r>
            <a:r>
              <a:rPr lang="th-TH" sz="1400" dirty="0">
                <a:solidFill>
                  <a:srgbClr val="00B050"/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บุรี  จ่าเอกไตร</a:t>
            </a:r>
            <a:r>
              <a:rPr lang="th-TH" sz="1400" dirty="0" err="1">
                <a:solidFill>
                  <a:srgbClr val="00B050"/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สรณ์</a:t>
            </a:r>
            <a:r>
              <a:rPr lang="th-TH" sz="1400" dirty="0">
                <a:solidFill>
                  <a:srgbClr val="00B050"/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  สนโสม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th-TH" sz="1400" dirty="0">
                <a:solidFill>
                  <a:srgbClr val="00B050"/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นาย</a:t>
            </a:r>
            <a:r>
              <a:rPr lang="th-TH" sz="1400" dirty="0" err="1">
                <a:solidFill>
                  <a:srgbClr val="00B050"/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สุร</a:t>
            </a:r>
            <a:r>
              <a:rPr lang="th-TH" sz="1400" dirty="0">
                <a:solidFill>
                  <a:srgbClr val="00B050"/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ศักดิ์  </a:t>
            </a:r>
            <a:r>
              <a:rPr lang="th-TH" sz="1400" dirty="0" err="1">
                <a:solidFill>
                  <a:srgbClr val="00B050"/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ทวัน</a:t>
            </a:r>
            <a:r>
              <a:rPr lang="th-TH" sz="1400" dirty="0">
                <a:solidFill>
                  <a:srgbClr val="00B050"/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เวท  ว่าที่ร้อยตรีอำนาจ  สันทอง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th-TH" sz="1400" dirty="0">
                <a:solidFill>
                  <a:srgbClr val="00B050"/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จัดทำโดย  นางสาวลิวะกุล  ทวีพุดซา</a:t>
            </a:r>
            <a:endParaRPr kumimoji="0" lang="th-TH" sz="1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2005_iannnnnGMO" pitchFamily="2" charset="0"/>
              <a:ea typeface="Angsana New" pitchFamily="18" charset="-34"/>
              <a:cs typeface="2005_iannnnnGMO" pitchFamily="2" charset="0"/>
            </a:endParaRPr>
          </a:p>
        </p:txBody>
      </p:sp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285728" y="142844"/>
            <a:ext cx="6215106" cy="276726"/>
          </a:xfrm>
          <a:ln cmpd="tri">
            <a:noFill/>
          </a:ln>
          <a:scene3d>
            <a:camera prst="orthographicFront"/>
            <a:lightRig rig="threePt" dir="t"/>
          </a:scene3d>
          <a:sp3d extrusionH="76200">
            <a:extrusionClr>
              <a:srgbClr val="009900"/>
            </a:extrusionClr>
          </a:sp3d>
        </p:spPr>
        <p:txBody>
          <a:bodyPr>
            <a:normAutofit/>
          </a:bodyPr>
          <a:lstStyle/>
          <a:p>
            <a:r>
              <a:rPr lang="th-TH" sz="1100" dirty="0">
                <a:solidFill>
                  <a:srgbClr val="0070C0"/>
                </a:solidFill>
                <a:latin typeface="2548_D6" pitchFamily="2" charset="0"/>
                <a:cs typeface="2548_D6" pitchFamily="2" charset="0"/>
              </a:rPr>
              <a:t>ปีที่ 8 ฉบับที่  2 มกราคม – มีนาคม  พ.ศ. 2564                                                                                                                                      จดหมายข่าวเทศบาลตำบลปักธงชัย</a:t>
            </a:r>
            <a:endParaRPr lang="en-US" sz="1100" dirty="0">
              <a:solidFill>
                <a:srgbClr val="0070C0"/>
              </a:solidFill>
              <a:latin typeface="2548_D6" pitchFamily="2" charset="0"/>
              <a:cs typeface="2548_D6" pitchFamily="2" charset="0"/>
            </a:endParaRPr>
          </a:p>
        </p:txBody>
      </p:sp>
      <p:cxnSp>
        <p:nvCxnSpPr>
          <p:cNvPr id="9" name="ตัวเชื่อมต่อตรง 8"/>
          <p:cNvCxnSpPr/>
          <p:nvPr/>
        </p:nvCxnSpPr>
        <p:spPr>
          <a:xfrm>
            <a:off x="357166" y="500034"/>
            <a:ext cx="60722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357166" y="534538"/>
            <a:ext cx="6072230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5728" y="283451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rgbClr val="0070C0"/>
                </a:solidFill>
                <a:latin typeface="2548_D6" pitchFamily="2" charset="0"/>
                <a:cs typeface="2548_D6" pitchFamily="2" charset="0"/>
              </a:rPr>
              <a:t>จากใจนายกเทศมนตรี</a:t>
            </a:r>
            <a:endParaRPr lang="th-TH" sz="1800" b="1" dirty="0">
              <a:solidFill>
                <a:srgbClr val="0070C0"/>
              </a:solidFill>
              <a:latin typeface="kg_lecture" pitchFamily="2" charset="0"/>
              <a:cs typeface="kg_lecture" pitchFamily="2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38103" y="6693115"/>
            <a:ext cx="614366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รายนามคณะผู้จัดทำจดหมายข่าวเทศบาลตำบลปักธงชัย 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43196" y="8406498"/>
            <a:ext cx="614366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th-TH" sz="1400" dirty="0">
                <a:solidFill>
                  <a:schemeClr val="accent1">
                    <a:lumMod val="75000"/>
                  </a:schemeClr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สำนักปลัดเทศบาล  เทศบาลตำบลปักธงชัย  199  หมู่  16  ตำบลเมืองปัก  อำเภอปักธงชัย  จังหวัดนครราชสีมา  30150</a:t>
            </a:r>
          </a:p>
          <a:p>
            <a:pPr lvl="0" algn="ctr" fontAlgn="base">
              <a:spcBef>
                <a:spcPct val="0"/>
              </a:spcBef>
            </a:pPr>
            <a:r>
              <a:rPr lang="th-TH" sz="1400" dirty="0">
                <a:solidFill>
                  <a:schemeClr val="accent1">
                    <a:lumMod val="75000"/>
                  </a:schemeClr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โทร. 0  4400 9850  โทรสาร  0 4400 1812 </a:t>
            </a:r>
            <a:endParaRPr kumimoji="0" lang="th-TH" sz="14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2005_iannnnnGMO" pitchFamily="2" charset="0"/>
              <a:ea typeface="Angsana New" pitchFamily="18" charset="-34"/>
              <a:cs typeface="2005_iannnnnGMO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8247" y="2778706"/>
            <a:ext cx="1795049" cy="136124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3" name="TextBox 22"/>
          <p:cNvSpPr txBox="1"/>
          <p:nvPr/>
        </p:nvSpPr>
        <p:spPr>
          <a:xfrm>
            <a:off x="3788930" y="4122529"/>
            <a:ext cx="2640466" cy="1169551"/>
          </a:xfrm>
          <a:prstGeom prst="rect">
            <a:avLst/>
          </a:prstGeom>
          <a:solidFill>
            <a:schemeClr val="accent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algn="ctr"/>
            <a:r>
              <a:rPr lang="th-TH" sz="1400" dirty="0">
                <a:solidFill>
                  <a:schemeClr val="accent6">
                    <a:lumMod val="75000"/>
                  </a:schemeClr>
                </a:solidFill>
                <a:latin typeface="2005_iannnnnGMO" pitchFamily="2" charset="0"/>
                <a:cs typeface="2005_iannnnnGMO" pitchFamily="2" charset="0"/>
              </a:rPr>
              <a:t>พบเห็นการประพฤติมิชอบ  ปฏิบัติหน้าที่ไม่โปร่งใส</a:t>
            </a:r>
          </a:p>
          <a:p>
            <a:pPr algn="ctr"/>
            <a:r>
              <a:rPr lang="th-TH" sz="1400" dirty="0">
                <a:solidFill>
                  <a:schemeClr val="accent6">
                    <a:lumMod val="75000"/>
                  </a:schemeClr>
                </a:solidFill>
                <a:latin typeface="2005_iannnnnGMO" pitchFamily="2" charset="0"/>
                <a:cs typeface="2005_iannnnnGMO" pitchFamily="2" charset="0"/>
              </a:rPr>
              <a:t>แจ้งเรื่องร้องเรียนได้ที่  </a:t>
            </a:r>
          </a:p>
          <a:p>
            <a:pPr algn="ctr"/>
            <a:r>
              <a:rPr lang="th-TH" sz="1400" dirty="0">
                <a:solidFill>
                  <a:schemeClr val="accent6">
                    <a:lumMod val="75000"/>
                  </a:schemeClr>
                </a:solidFill>
                <a:latin typeface="2005_iannnnnGMO" pitchFamily="2" charset="0"/>
                <a:cs typeface="2005_iannnnnGMO" pitchFamily="2" charset="0"/>
              </a:rPr>
              <a:t>เทศบาลตำบลปักธงชัย  โทร. 0 4400 1812  หรือ  </a:t>
            </a:r>
          </a:p>
          <a:p>
            <a:pPr algn="ctr"/>
            <a:r>
              <a:rPr lang="th-TH" sz="1400" dirty="0">
                <a:solidFill>
                  <a:schemeClr val="accent6">
                    <a:lumMod val="75000"/>
                  </a:schemeClr>
                </a:solidFill>
                <a:latin typeface="2005_iannnnnGMO" pitchFamily="2" charset="0"/>
                <a:cs typeface="2005_iannnnnGMO" pitchFamily="2" charset="0"/>
              </a:rPr>
              <a:t>สายตรงนายกเทศมนตรี  โทร. 089 844 1164</a:t>
            </a:r>
          </a:p>
          <a:p>
            <a:pPr algn="ctr"/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2005_iannnnnGMO" pitchFamily="2" charset="0"/>
                <a:cs typeface="2005_iannnnnGMO" pitchFamily="2" charset="0"/>
              </a:rPr>
              <a:t>www.pakthongchai.go.th</a:t>
            </a:r>
            <a:endParaRPr lang="th-TH" sz="1400" dirty="0">
              <a:solidFill>
                <a:schemeClr val="accent6">
                  <a:lumMod val="75000"/>
                </a:schemeClr>
              </a:solidFill>
              <a:latin typeface="2005_iannnnnGMO" pitchFamily="2" charset="0"/>
              <a:cs typeface="2005_iannnnnGM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00570" y="5474151"/>
            <a:ext cx="2000264" cy="1169551"/>
          </a:xfrm>
          <a:prstGeom prst="rect">
            <a:avLst/>
          </a:prstGeom>
          <a:solidFill>
            <a:srgbClr val="00990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srgbClr val="FFC000"/>
                </a:solidFill>
                <a:latin typeface="2005_iannnnnGMO" pitchFamily="2" charset="0"/>
                <a:cs typeface="2005_iannnnnGMO" pitchFamily="2" charset="0"/>
              </a:rPr>
              <a:t>พบเห็นเหตุเพลิงไหม้  แจ้งได้ที่</a:t>
            </a:r>
          </a:p>
          <a:p>
            <a:pPr algn="ctr"/>
            <a:r>
              <a:rPr lang="th-TH" sz="1400" b="1" dirty="0">
                <a:solidFill>
                  <a:srgbClr val="FFC000"/>
                </a:solidFill>
                <a:latin typeface="2005_iannnnnGMO" pitchFamily="2" charset="0"/>
                <a:cs typeface="2005_iannnnnGMO" pitchFamily="2" charset="0"/>
              </a:rPr>
              <a:t>งานป้องกันและบรรเทาสาธารณภัย</a:t>
            </a:r>
          </a:p>
          <a:p>
            <a:pPr algn="ctr"/>
            <a:r>
              <a:rPr lang="th-TH" sz="1400" b="1" dirty="0">
                <a:solidFill>
                  <a:srgbClr val="FFC000"/>
                </a:solidFill>
                <a:latin typeface="2005_iannnnnGMO" pitchFamily="2" charset="0"/>
                <a:cs typeface="2005_iannnnnGMO" pitchFamily="2" charset="0"/>
              </a:rPr>
              <a:t>เทศบาลตำบลปักธงชัย  </a:t>
            </a:r>
          </a:p>
          <a:p>
            <a:pPr algn="ctr"/>
            <a:r>
              <a:rPr lang="th-TH" sz="1400" b="1" dirty="0">
                <a:solidFill>
                  <a:srgbClr val="FFC000"/>
                </a:solidFill>
                <a:latin typeface="2005_iannnnnGMO" pitchFamily="2" charset="0"/>
                <a:cs typeface="2005_iannnnnGMO" pitchFamily="2" charset="0"/>
              </a:rPr>
              <a:t>โทร. 0 4400 1812    </a:t>
            </a:r>
          </a:p>
          <a:p>
            <a:pPr algn="ctr"/>
            <a:r>
              <a:rPr lang="th-TH" sz="1400" b="1" dirty="0">
                <a:solidFill>
                  <a:srgbClr val="FFC000"/>
                </a:solidFill>
                <a:latin typeface="2005_iannnnnGMO" pitchFamily="2" charset="0"/>
                <a:cs typeface="2005_iannnnnGMO" pitchFamily="2" charset="0"/>
              </a:rPr>
              <a:t>ตลอด  24  ชั่วโมง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85582" y="2771800"/>
            <a:ext cx="195773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500" b="1" dirty="0">
                <a:solidFill>
                  <a:srgbClr val="0099FF"/>
                </a:solidFill>
                <a:latin typeface="2005_iannnnnMTV" pitchFamily="2" charset="0"/>
                <a:cs typeface="2005_iannnnnMTV" pitchFamily="2" charset="0"/>
              </a:rPr>
              <a:t>สวัสดีค่ะพี่น้องประชาชนที่รักทุกท่าน</a:t>
            </a:r>
          </a:p>
          <a:p>
            <a:pPr algn="thaiDist"/>
            <a:r>
              <a:rPr lang="th-TH" sz="1500" b="1" dirty="0">
                <a:solidFill>
                  <a:srgbClr val="0099FF"/>
                </a:solidFill>
                <a:latin typeface="2005_iannnnnMTV" pitchFamily="2" charset="0"/>
                <a:cs typeface="2005_iannnnnMTV" pitchFamily="2" charset="0"/>
              </a:rPr>
              <a:t>เข้าสู่</a:t>
            </a:r>
            <a:r>
              <a:rPr lang="th-TH" sz="1500" b="1" dirty="0" err="1">
                <a:solidFill>
                  <a:srgbClr val="0099FF"/>
                </a:solidFill>
                <a:latin typeface="2005_iannnnnMTV" pitchFamily="2" charset="0"/>
                <a:cs typeface="2005_iannnnnMTV" pitchFamily="2" charset="0"/>
              </a:rPr>
              <a:t>ไตรมาส</a:t>
            </a:r>
            <a:r>
              <a:rPr lang="th-TH" sz="1500" b="1" dirty="0">
                <a:solidFill>
                  <a:srgbClr val="0099FF"/>
                </a:solidFill>
                <a:latin typeface="2005_iannnnnMTV" pitchFamily="2" charset="0"/>
                <a:cs typeface="2005_iannnnnMTV" pitchFamily="2" charset="0"/>
              </a:rPr>
              <a:t>สองของปีงบประมาณ  2563  ช่วงนี้บ้านเมืองเรากำลังเผชิญกับสถานการณ์โรค</a:t>
            </a:r>
            <a:r>
              <a:rPr lang="th-TH" sz="1500" b="1" dirty="0" err="1">
                <a:solidFill>
                  <a:srgbClr val="0099FF"/>
                </a:solidFill>
                <a:latin typeface="2005_iannnnnMTV" pitchFamily="2" charset="0"/>
                <a:cs typeface="2005_iannnnnMTV" pitchFamily="2" charset="0"/>
              </a:rPr>
              <a:t>ไวรัส</a:t>
            </a:r>
            <a:r>
              <a:rPr lang="th-TH" sz="1500" b="1" dirty="0">
                <a:solidFill>
                  <a:srgbClr val="0099FF"/>
                </a:solidFill>
                <a:latin typeface="2005_iannnnnMTV" pitchFamily="2" charset="0"/>
                <a:cs typeface="2005_iannnnnMTV" pitchFamily="2" charset="0"/>
              </a:rPr>
              <a:t>โคโรนา 2019   ฝากความห่วงใยไปยังพี่น้องเทศบาลตำบลปักธงชัย อยู่บ้านหยุดเชื้อ  เพื่อตัวเองครับ</a:t>
            </a:r>
          </a:p>
          <a:p>
            <a:pPr algn="thaiDist"/>
            <a:r>
              <a:rPr lang="th-TH" sz="1500" b="1" dirty="0">
                <a:solidFill>
                  <a:srgbClr val="0099FF"/>
                </a:solidFill>
                <a:latin typeface="2005_iannnnnMTV" pitchFamily="2" charset="0"/>
                <a:cs typeface="2005_iannnnnMTV" pitchFamily="2" charset="0"/>
              </a:rPr>
              <a:t>      </a:t>
            </a:r>
            <a:r>
              <a:rPr lang="th-TH" sz="1500" b="1" dirty="0" err="1">
                <a:solidFill>
                  <a:srgbClr val="0099FF"/>
                </a:solidFill>
                <a:latin typeface="2005_iannnnnMTV" pitchFamily="2" charset="0"/>
                <a:cs typeface="2005_iannnnnMTV" pitchFamily="2" charset="0"/>
              </a:rPr>
              <a:t>ธนากร</a:t>
            </a:r>
            <a:r>
              <a:rPr lang="th-TH" sz="1500" b="1" dirty="0">
                <a:solidFill>
                  <a:srgbClr val="0099FF"/>
                </a:solidFill>
                <a:latin typeface="2005_iannnnnMTV" pitchFamily="2" charset="0"/>
                <a:cs typeface="2005_iannnnnMTV" pitchFamily="2" charset="0"/>
              </a:rPr>
              <a:t>  </a:t>
            </a:r>
            <a:r>
              <a:rPr lang="th-TH" sz="1500" b="1" dirty="0" err="1">
                <a:solidFill>
                  <a:srgbClr val="0099FF"/>
                </a:solidFill>
                <a:latin typeface="2005_iannnnnMTV" pitchFamily="2" charset="0"/>
                <a:cs typeface="2005_iannnnnMTV" pitchFamily="2" charset="0"/>
              </a:rPr>
              <a:t>หงษ์</a:t>
            </a:r>
            <a:r>
              <a:rPr lang="th-TH" sz="1500" b="1" dirty="0">
                <a:solidFill>
                  <a:srgbClr val="0099FF"/>
                </a:solidFill>
                <a:latin typeface="2005_iannnnnMTV" pitchFamily="2" charset="0"/>
                <a:cs typeface="2005_iannnnnMTV" pitchFamily="2" charset="0"/>
              </a:rPr>
              <a:t>อินทร์</a:t>
            </a:r>
          </a:p>
          <a:p>
            <a:pPr algn="thaiDist"/>
            <a:r>
              <a:rPr lang="th-TH" sz="1500" b="1" dirty="0">
                <a:solidFill>
                  <a:srgbClr val="0099FF"/>
                </a:solidFill>
                <a:latin typeface="2005_iannnnnMTV" pitchFamily="2" charset="0"/>
                <a:cs typeface="2005_iannnnnMTV" pitchFamily="2" charset="0"/>
              </a:rPr>
              <a:t>    (นาย</a:t>
            </a:r>
            <a:r>
              <a:rPr lang="th-TH" sz="1500" b="1" dirty="0" err="1">
                <a:solidFill>
                  <a:srgbClr val="0099FF"/>
                </a:solidFill>
                <a:latin typeface="2005_iannnnnMTV" pitchFamily="2" charset="0"/>
                <a:cs typeface="2005_iannnnnMTV" pitchFamily="2" charset="0"/>
              </a:rPr>
              <a:t>ธนา</a:t>
            </a:r>
            <a:r>
              <a:rPr lang="th-TH" sz="1500" b="1" dirty="0">
                <a:solidFill>
                  <a:srgbClr val="0099FF"/>
                </a:solidFill>
                <a:latin typeface="2005_iannnnnMTV" pitchFamily="2" charset="0"/>
                <a:cs typeface="2005_iannnnnMTV" pitchFamily="2" charset="0"/>
              </a:rPr>
              <a:t>กร  </a:t>
            </a:r>
            <a:r>
              <a:rPr lang="th-TH" sz="1500" b="1" dirty="0" err="1">
                <a:solidFill>
                  <a:srgbClr val="0099FF"/>
                </a:solidFill>
                <a:latin typeface="2005_iannnnnMTV" pitchFamily="2" charset="0"/>
                <a:cs typeface="2005_iannnnnMTV" pitchFamily="2" charset="0"/>
              </a:rPr>
              <a:t>หงษ์</a:t>
            </a:r>
            <a:r>
              <a:rPr lang="th-TH" sz="1500" b="1" dirty="0">
                <a:solidFill>
                  <a:srgbClr val="0099FF"/>
                </a:solidFill>
                <a:latin typeface="2005_iannnnnMTV" pitchFamily="2" charset="0"/>
                <a:cs typeface="2005_iannnnnMTV" pitchFamily="2" charset="0"/>
              </a:rPr>
              <a:t>อินทร์)</a:t>
            </a:r>
          </a:p>
          <a:p>
            <a:pPr algn="ctr"/>
            <a:r>
              <a:rPr lang="th-TH" sz="1500" b="1" dirty="0">
                <a:solidFill>
                  <a:srgbClr val="0099FF"/>
                </a:solidFill>
                <a:latin typeface="2005_iannnnnMTV" pitchFamily="2" charset="0"/>
                <a:cs typeface="2005_iannnnnMTV" pitchFamily="2" charset="0"/>
              </a:rPr>
              <a:t>ปลัดเทศบาล  ปฏิบัติหน้าที่นายกเทศมนตรีตำบลปักธงชัย</a:t>
            </a:r>
          </a:p>
        </p:txBody>
      </p:sp>
      <p:pic>
        <p:nvPicPr>
          <p:cNvPr id="8194" name="Picture 2" descr="ผลการค้นหารูปภาพสำหรับ สัญลักษณ์ ไวไฟฟรี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1414" y="5541366"/>
            <a:ext cx="1028986" cy="959460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719" y="827584"/>
            <a:ext cx="1104600" cy="16569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198" name="AutoShape 6" descr="ผลการค้นหารูปภาพสำหรับ พระบรมราโชวาท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10C783-3B5D-4FEF-99D7-D25727523A31}" type="slidenum">
              <a:rPr lang="th-TH" smtClean="0">
                <a:latin typeface="2005_GM_Evolution" panose="02000000000000000000" pitchFamily="2" charset="0"/>
                <a:cs typeface="2005_GM_Evolution" panose="02000000000000000000" pitchFamily="2" charset="0"/>
              </a:rPr>
              <a:pPr/>
              <a:t>1</a:t>
            </a:fld>
            <a:endParaRPr lang="th-TH" dirty="0">
              <a:latin typeface="2005_GM_Evolution" panose="02000000000000000000" pitchFamily="2" charset="0"/>
              <a:cs typeface="2005_GM_Evolution" panose="02000000000000000000" pitchFamily="2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3312085"/>
            <a:ext cx="980533" cy="98548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4744" y="5426088"/>
            <a:ext cx="2359356" cy="1018120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6952" y="642253"/>
            <a:ext cx="3096344" cy="198553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60648" y="8009220"/>
            <a:ext cx="606489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เทศบาลตำบลปักธงชัยรับการประเมินประสิทธิภาพและประสิทธิผลการปฏิบัติราชการเพื่อเสนอขอรับเงินรางวัลประจำปีของข้าราชการ  ลูกจ้างประจำ  และพนักงานจ้าง  ประจำปี</a:t>
            </a:r>
            <a:r>
              <a:rPr kumimoji="0" lang="th-TH" sz="1400" b="0" i="0" u="none" strike="noStrike" cap="none" normalizeH="0" dirty="0">
                <a:ln>
                  <a:noFill/>
                </a:ln>
                <a:solidFill>
                  <a:srgbClr val="FF0066"/>
                </a:solidFill>
                <a:effectLst/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  2564  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th-TH" sz="1400" b="0" i="0" u="none" strike="noStrike" cap="none" normalizeH="0" dirty="0">
                <a:ln>
                  <a:noFill/>
                </a:ln>
                <a:solidFill>
                  <a:srgbClr val="FF0066"/>
                </a:solidFill>
                <a:effectLst/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ในวันที่  16 </a:t>
            </a:r>
            <a:r>
              <a:rPr lang="th-TH" sz="1400" dirty="0">
                <a:solidFill>
                  <a:srgbClr val="FF0066"/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 กุมภาพันธ์  2564  ณ  เทศบาลเมืองเมืองปัก  อ.ปักธงชัย  จ.นครราชสีมา </a:t>
            </a:r>
          </a:p>
        </p:txBody>
      </p:sp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285728" y="142844"/>
            <a:ext cx="6215106" cy="276726"/>
          </a:xfrm>
          <a:ln cmpd="tri">
            <a:noFill/>
          </a:ln>
          <a:scene3d>
            <a:camera prst="orthographicFront"/>
            <a:lightRig rig="threePt" dir="t"/>
          </a:scene3d>
          <a:sp3d extrusionH="76200">
            <a:extrusionClr>
              <a:srgbClr val="009900"/>
            </a:extrusionClr>
          </a:sp3d>
        </p:spPr>
        <p:txBody>
          <a:bodyPr>
            <a:normAutofit/>
          </a:bodyPr>
          <a:lstStyle/>
          <a:p>
            <a:r>
              <a:rPr lang="th-TH" sz="1100" dirty="0">
                <a:solidFill>
                  <a:srgbClr val="0070C0"/>
                </a:solidFill>
                <a:latin typeface="2548_D6" pitchFamily="2" charset="0"/>
                <a:cs typeface="2548_D6" pitchFamily="2" charset="0"/>
              </a:rPr>
              <a:t>ปีที่  8  ฉบับที่  2 มกราคม – มีนาคม  พ.ศ. 2564                                                                                                                                      จดหมายข่าวเทศบาลตำบลปักธงชัย</a:t>
            </a:r>
            <a:endParaRPr lang="en-US" sz="1100" dirty="0">
              <a:solidFill>
                <a:srgbClr val="0070C0"/>
              </a:solidFill>
              <a:latin typeface="2548_D6" pitchFamily="2" charset="0"/>
              <a:cs typeface="2548_D6" pitchFamily="2" charset="0"/>
            </a:endParaRPr>
          </a:p>
        </p:txBody>
      </p:sp>
      <p:pic>
        <p:nvPicPr>
          <p:cNvPr id="7" name="ตัวยึดเนื้อหา 6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69" y="1060659"/>
            <a:ext cx="2620017" cy="1207098"/>
          </a:xfrm>
          <a:effectLst>
            <a:softEdge rad="63500"/>
          </a:effectLst>
        </p:spPr>
      </p:pic>
      <p:cxnSp>
        <p:nvCxnSpPr>
          <p:cNvPr id="9" name="ตัวเชื่อมต่อตรง 8"/>
          <p:cNvCxnSpPr/>
          <p:nvPr/>
        </p:nvCxnSpPr>
        <p:spPr>
          <a:xfrm>
            <a:off x="357166" y="500034"/>
            <a:ext cx="60722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357166" y="534538"/>
            <a:ext cx="6072230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รูปภาพ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8712" y="2457020"/>
            <a:ext cx="2093016" cy="126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3" name="รูปภาพ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9278" y="5165469"/>
            <a:ext cx="2042240" cy="135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5" name="รูปภาพ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4503" y="2454242"/>
            <a:ext cx="2062303" cy="124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6" name="รูปภาพ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4800" y="6646667"/>
            <a:ext cx="2079803" cy="125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714356" y="55933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rgbClr val="0070C0"/>
                </a:solidFill>
                <a:latin typeface="2548_D6" pitchFamily="2" charset="0"/>
                <a:cs typeface="2548_D6" pitchFamily="2" charset="0"/>
              </a:rPr>
              <a:t>เรื่องของกิจกรรม</a:t>
            </a:r>
            <a:endParaRPr lang="th-TH" sz="1800" b="1" dirty="0">
              <a:solidFill>
                <a:srgbClr val="0070C0"/>
              </a:solidFill>
              <a:latin typeface="kg_lecture" pitchFamily="2" charset="0"/>
              <a:cs typeface="kg_lecture" pitchFamily="2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03657" y="8772512"/>
            <a:ext cx="6254645" cy="3000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th-TH" sz="1350" dirty="0">
                <a:solidFill>
                  <a:srgbClr val="002060"/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  เทศบาลตำบลปักธงชัย 199 หมู่ 16 ตำบลเมืองปัก อำเภอปักธงชัย จังหวัดนครราชสีมา 30150 โทรศัพท์/โทรสาร 0 4400 1812</a:t>
            </a:r>
            <a:endParaRPr kumimoji="0" lang="th-TH" sz="135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2005_iannnnnGMO" pitchFamily="2" charset="0"/>
              <a:ea typeface="Angsana New" pitchFamily="18" charset="-34"/>
              <a:cs typeface="2005_iannnnnGMO" pitchFamily="2" charset="0"/>
            </a:endParaRPr>
          </a:p>
        </p:txBody>
      </p:sp>
      <p:sp>
        <p:nvSpPr>
          <p:cNvPr id="3" name="ตัวแทนหมายเลขสไลด์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10C783-3B5D-4FEF-99D7-D25727523A31}" type="slidenum">
              <a:rPr lang="th-TH" smtClean="0"/>
              <a:pPr/>
              <a:t>2</a:t>
            </a:fld>
            <a:endParaRPr lang="th-TH" dirty="0"/>
          </a:p>
        </p:txBody>
      </p:sp>
      <p:pic>
        <p:nvPicPr>
          <p:cNvPr id="19" name="รูปภาพ 1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4521" y="3823723"/>
            <a:ext cx="2076997" cy="125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1" name="รูปภาพ 2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8712" y="3811215"/>
            <a:ext cx="2118415" cy="127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2" name="รูปภาพ 2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105" y="5180510"/>
            <a:ext cx="2101624" cy="134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60648" y="7956376"/>
            <a:ext cx="60648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th-TH" sz="1400" dirty="0">
                <a:solidFill>
                  <a:srgbClr val="9900CC"/>
                </a:solidFill>
              </a:rPr>
              <a:t>เทศบาลตำบลปักธงชัย ออกพื้นที่จัดกิจกรรมเสริมสร้างความรู้ความเข้าใจที่ถูกต้อง</a:t>
            </a:r>
          </a:p>
          <a:p>
            <a:pPr lvl="0" algn="ctr" fontAlgn="base">
              <a:spcBef>
                <a:spcPct val="0"/>
              </a:spcBef>
            </a:pPr>
            <a:r>
              <a:rPr lang="th-TH" sz="1400" dirty="0">
                <a:solidFill>
                  <a:srgbClr val="9900CC"/>
                </a:solidFill>
              </a:rPr>
              <a:t>เกี่ยวกับการเลือกตั้งสมาชิกสภาเทศบาล  และนายกเทศมนตรี  วันที่ 10 กุมภาพันธ์ 2564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rgbClr val="9900CC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285728" y="142844"/>
            <a:ext cx="6215106" cy="276726"/>
          </a:xfrm>
          <a:ln cmpd="tri">
            <a:noFill/>
          </a:ln>
          <a:scene3d>
            <a:camera prst="orthographicFront"/>
            <a:lightRig rig="threePt" dir="t"/>
          </a:scene3d>
          <a:sp3d extrusionH="76200">
            <a:extrusionClr>
              <a:srgbClr val="009900"/>
            </a:extrusionClr>
          </a:sp3d>
        </p:spPr>
        <p:txBody>
          <a:bodyPr>
            <a:normAutofit/>
          </a:bodyPr>
          <a:lstStyle/>
          <a:p>
            <a:r>
              <a:rPr lang="th-TH" sz="1100" dirty="0">
                <a:solidFill>
                  <a:srgbClr val="0070C0"/>
                </a:solidFill>
                <a:latin typeface="2548_D6" pitchFamily="2" charset="0"/>
                <a:cs typeface="2548_D6" pitchFamily="2" charset="0"/>
              </a:rPr>
              <a:t>ปีที่  8  ฉบับที่  2  มกราคม – มีนาคม  พ.ศ. 2564                                                                                                                                      จดหมายข่าวเทศบาลตำบลปักธงชัย</a:t>
            </a:r>
            <a:endParaRPr lang="en-US" sz="1100" dirty="0">
              <a:solidFill>
                <a:srgbClr val="0070C0"/>
              </a:solidFill>
              <a:latin typeface="2548_D6" pitchFamily="2" charset="0"/>
              <a:cs typeface="2548_D6" pitchFamily="2" charset="0"/>
            </a:endParaRPr>
          </a:p>
        </p:txBody>
      </p:sp>
      <p:pic>
        <p:nvPicPr>
          <p:cNvPr id="7" name="ตัวยึดเนื้อหา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3" y="971600"/>
            <a:ext cx="1791794" cy="1344149"/>
          </a:xfrm>
          <a:effectLst>
            <a:softEdge rad="63500"/>
          </a:effectLst>
        </p:spPr>
      </p:pic>
      <p:cxnSp>
        <p:nvCxnSpPr>
          <p:cNvPr id="9" name="ตัวเชื่อมต่อตรง 8"/>
          <p:cNvCxnSpPr/>
          <p:nvPr/>
        </p:nvCxnSpPr>
        <p:spPr>
          <a:xfrm>
            <a:off x="357166" y="500034"/>
            <a:ext cx="60722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357166" y="534538"/>
            <a:ext cx="6072230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รูปภาพ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470" y="2411760"/>
            <a:ext cx="1761123" cy="132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4" name="รูปภาพ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143" y="3856614"/>
            <a:ext cx="1766266" cy="132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5" name="รูปภาพ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4150" y="2447873"/>
            <a:ext cx="1712982" cy="128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6" name="รูปภาพ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8083" y="994845"/>
            <a:ext cx="1742073" cy="13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714356" y="55933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rgbClr val="0070C0"/>
                </a:solidFill>
                <a:latin typeface="2548_D6" pitchFamily="2" charset="0"/>
                <a:cs typeface="2548_D6" pitchFamily="2" charset="0"/>
              </a:rPr>
              <a:t>เรื่องของกิจกรรม</a:t>
            </a:r>
            <a:endParaRPr lang="th-TH" sz="1800" b="1" dirty="0">
              <a:solidFill>
                <a:srgbClr val="0070C0"/>
              </a:solidFill>
              <a:latin typeface="kg_lecture" pitchFamily="2" charset="0"/>
              <a:cs typeface="kg_lecture" pitchFamily="2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03657" y="8772512"/>
            <a:ext cx="6254645" cy="3000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th-TH" sz="1350" dirty="0">
                <a:solidFill>
                  <a:srgbClr val="002060"/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  เทศบาลตำบลปักธงชัย 199 หมู่ 16 ตำบลเมืองปัก อำเภอปักธงชัย จังหวัดนครราชสีมา 30150 โทรศัพท์/โทรสาร 0 4400 1812</a:t>
            </a:r>
            <a:endParaRPr kumimoji="0" lang="th-TH" sz="135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2005_iannnnnGMO" pitchFamily="2" charset="0"/>
              <a:ea typeface="Angsana New" pitchFamily="18" charset="-34"/>
              <a:cs typeface="2005_iannnnnGMO" pitchFamily="2" charset="0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10C783-3B5D-4FEF-99D7-D25727523A31}" type="slidenum">
              <a:rPr lang="th-TH" smtClean="0"/>
              <a:pPr/>
              <a:t>3</a:t>
            </a:fld>
            <a:endParaRPr lang="th-TH"/>
          </a:p>
        </p:txBody>
      </p:sp>
      <p:pic>
        <p:nvPicPr>
          <p:cNvPr id="19" name="รูปภาพ 1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5150" y="3851920"/>
            <a:ext cx="1719947" cy="129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" name="รูปภาพ 1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457" y="5220072"/>
            <a:ext cx="1806133" cy="135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1" name="รูปภาพ 2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3444" y="5181613"/>
            <a:ext cx="1918471" cy="143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2" name="รูปภาพ 2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921" y="6574979"/>
            <a:ext cx="1841448" cy="138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3" name="รูปภาพ 2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3763" y="6614419"/>
            <a:ext cx="1788872" cy="134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4274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196752" y="7309684"/>
            <a:ext cx="41323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เทศบาลตำบลปักธงชัย ออกจ่ายเบี้ยยังชีพให้ประชาชนในเขตเทศบาลตำบลปักธงชัย  วันที่  10  กุมภาพันธ์  2564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285728" y="142844"/>
            <a:ext cx="6215106" cy="276726"/>
          </a:xfrm>
          <a:ln cmpd="tri">
            <a:noFill/>
          </a:ln>
          <a:scene3d>
            <a:camera prst="orthographicFront"/>
            <a:lightRig rig="threePt" dir="t"/>
          </a:scene3d>
          <a:sp3d extrusionH="76200">
            <a:extrusionClr>
              <a:srgbClr val="009900"/>
            </a:extrusionClr>
          </a:sp3d>
        </p:spPr>
        <p:txBody>
          <a:bodyPr>
            <a:normAutofit/>
          </a:bodyPr>
          <a:lstStyle/>
          <a:p>
            <a:r>
              <a:rPr lang="th-TH" sz="1100" dirty="0">
                <a:solidFill>
                  <a:srgbClr val="0070C0"/>
                </a:solidFill>
                <a:latin typeface="2548_D6" pitchFamily="2" charset="0"/>
                <a:cs typeface="2548_D6" pitchFamily="2" charset="0"/>
              </a:rPr>
              <a:t>ปีที่  8  ฉบับที่  2  มกราคม – มีนาคม  พ.ศ. 2564                                                                                                                                      จดหมายข่าวเทศบาลตำบลปักธงชัย</a:t>
            </a:r>
            <a:endParaRPr lang="en-US" sz="1100" dirty="0">
              <a:solidFill>
                <a:srgbClr val="0070C0"/>
              </a:solidFill>
              <a:latin typeface="2548_D6" pitchFamily="2" charset="0"/>
              <a:cs typeface="2548_D6" pitchFamily="2" charset="0"/>
            </a:endParaRPr>
          </a:p>
        </p:txBody>
      </p:sp>
      <p:pic>
        <p:nvPicPr>
          <p:cNvPr id="7" name="ตัวยึดเนื้อหา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27" y="1271022"/>
            <a:ext cx="3250679" cy="1833276"/>
          </a:xfrm>
          <a:effectLst>
            <a:softEdge rad="63500"/>
          </a:effectLst>
        </p:spPr>
      </p:pic>
      <p:cxnSp>
        <p:nvCxnSpPr>
          <p:cNvPr id="9" name="ตัวเชื่อมต่อตรง 8"/>
          <p:cNvCxnSpPr/>
          <p:nvPr/>
        </p:nvCxnSpPr>
        <p:spPr>
          <a:xfrm>
            <a:off x="357166" y="500034"/>
            <a:ext cx="60722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357166" y="534538"/>
            <a:ext cx="6072230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รูปภาพ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3905" y="3220854"/>
            <a:ext cx="3197901" cy="171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714356" y="55933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rgbClr val="0070C0"/>
                </a:solidFill>
                <a:latin typeface="2548_D6" pitchFamily="2" charset="0"/>
                <a:cs typeface="2548_D6" pitchFamily="2" charset="0"/>
              </a:rPr>
              <a:t>เรื่องของกิจกรรม</a:t>
            </a:r>
            <a:endParaRPr lang="th-TH" sz="1800" b="1" dirty="0">
              <a:solidFill>
                <a:srgbClr val="0070C0"/>
              </a:solidFill>
              <a:latin typeface="kg_lecture" pitchFamily="2" charset="0"/>
              <a:cs typeface="kg_lecture" pitchFamily="2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03657" y="8772512"/>
            <a:ext cx="6254645" cy="3000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th-TH" sz="1350" dirty="0">
                <a:solidFill>
                  <a:srgbClr val="002060"/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  เทศบาลตำบลปักธงชัย 199 หมู่ 16 ตำบลเมืองปัก อำเภอปักธงชัย จังหวัดนครราชสีมา 30150 โทรศัพท์/โทรสาร 0 4400 1812</a:t>
            </a:r>
            <a:endParaRPr kumimoji="0" lang="th-TH" sz="135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2005_iannnnnGMO" pitchFamily="2" charset="0"/>
              <a:ea typeface="Angsana New" pitchFamily="18" charset="-34"/>
              <a:cs typeface="2005_iannnnnGMO" pitchFamily="2" charset="0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10C783-3B5D-4FEF-99D7-D25727523A31}" type="slidenum">
              <a:rPr lang="th-TH" smtClean="0"/>
              <a:pPr/>
              <a:t>4</a:t>
            </a:fld>
            <a:endParaRPr lang="th-TH"/>
          </a:p>
        </p:txBody>
      </p:sp>
      <p:pic>
        <p:nvPicPr>
          <p:cNvPr id="20" name="รูปภาพ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3904" y="5104656"/>
            <a:ext cx="3197901" cy="17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579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60648" y="7812360"/>
            <a:ext cx="60648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2005_iannnnnGMO" panose="02000000000000000000" pitchFamily="2" charset="0"/>
                <a:ea typeface="Angsana New" pitchFamily="18" charset="-34"/>
                <a:cs typeface="2005_iannnnnGMO" panose="02000000000000000000" pitchFamily="2" charset="0"/>
              </a:rPr>
              <a:t>รับสมัครสมาชิกสภาเทศบาลและนายกเทศมนตรีตำบลปักธงชัย  ระหว่าง</a:t>
            </a:r>
            <a:r>
              <a:rPr lang="th-TH" sz="1400" dirty="0">
                <a:solidFill>
                  <a:srgbClr val="0070C0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วันที่  8 – 12  กุมภาพันธ์  2564  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th-TH" sz="1400" dirty="0">
                <a:solidFill>
                  <a:srgbClr val="0070C0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ณ  หอประชุมเทศบาลตำบลปักธงชัย</a:t>
            </a:r>
          </a:p>
        </p:txBody>
      </p:sp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285728" y="142844"/>
            <a:ext cx="6215106" cy="276726"/>
          </a:xfrm>
          <a:ln cmpd="tri">
            <a:noFill/>
          </a:ln>
          <a:scene3d>
            <a:camera prst="orthographicFront"/>
            <a:lightRig rig="threePt" dir="t"/>
          </a:scene3d>
          <a:sp3d extrusionH="76200">
            <a:extrusionClr>
              <a:srgbClr val="009900"/>
            </a:extrusionClr>
          </a:sp3d>
        </p:spPr>
        <p:txBody>
          <a:bodyPr>
            <a:normAutofit/>
          </a:bodyPr>
          <a:lstStyle/>
          <a:p>
            <a:r>
              <a:rPr lang="th-TH" sz="1100" dirty="0">
                <a:solidFill>
                  <a:srgbClr val="0070C0"/>
                </a:solidFill>
                <a:latin typeface="2548_D6" pitchFamily="2" charset="0"/>
                <a:cs typeface="2548_D6" pitchFamily="2" charset="0"/>
              </a:rPr>
              <a:t>ปีที่  8  ฉบับที่  2  มกราคม – มีนาคม  พ.ศ. 2564                                                                                                                                      จดหมายข่าวเทศบาลตำบลปักธงชัย</a:t>
            </a:r>
            <a:endParaRPr lang="en-US" sz="1100" dirty="0">
              <a:solidFill>
                <a:srgbClr val="0070C0"/>
              </a:solidFill>
              <a:latin typeface="2548_D6" pitchFamily="2" charset="0"/>
              <a:cs typeface="2548_D6" pitchFamily="2" charset="0"/>
            </a:endParaRPr>
          </a:p>
        </p:txBody>
      </p:sp>
      <p:pic>
        <p:nvPicPr>
          <p:cNvPr id="7" name="ตัวยึดเนื้อหา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4" y="1186461"/>
            <a:ext cx="2503223" cy="1408063"/>
          </a:xfrm>
          <a:effectLst>
            <a:softEdge rad="63500"/>
          </a:effectLst>
        </p:spPr>
      </p:pic>
      <p:cxnSp>
        <p:nvCxnSpPr>
          <p:cNvPr id="9" name="ตัวเชื่อมต่อตรง 8"/>
          <p:cNvCxnSpPr/>
          <p:nvPr/>
        </p:nvCxnSpPr>
        <p:spPr>
          <a:xfrm>
            <a:off x="357166" y="500034"/>
            <a:ext cx="60722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357166" y="534538"/>
            <a:ext cx="6072230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รูปภาพ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2776" y="2627784"/>
            <a:ext cx="1201022" cy="171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3" name="รูปภาพ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6992" y="4523878"/>
            <a:ext cx="2880320" cy="15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4" name="รูปภาพ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66" y="4505300"/>
            <a:ext cx="2838752" cy="150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5" name="รูปภาพ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0168" y="2638421"/>
            <a:ext cx="1093424" cy="172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6" name="รูปภาพ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3097" y="1186460"/>
            <a:ext cx="2622091" cy="140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714356" y="55933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rgbClr val="0070C0"/>
                </a:solidFill>
                <a:latin typeface="2548_D6" pitchFamily="2" charset="0"/>
                <a:cs typeface="2548_D6" pitchFamily="2" charset="0"/>
              </a:rPr>
              <a:t>เรื่องของกิจกรรม</a:t>
            </a:r>
            <a:endParaRPr lang="th-TH" sz="1800" b="1" dirty="0">
              <a:solidFill>
                <a:srgbClr val="0070C0"/>
              </a:solidFill>
              <a:latin typeface="kg_lecture" pitchFamily="2" charset="0"/>
              <a:cs typeface="kg_lecture" pitchFamily="2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03657" y="8772512"/>
            <a:ext cx="6254645" cy="3000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th-TH" sz="1350" dirty="0">
                <a:solidFill>
                  <a:srgbClr val="002060"/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  เทศบาลตำบลปักธงชัย 199 หมู่ 16 ตำบลเมืองปัก อำเภอปักธงชัย จังหวัดนครราชสีมา 30150 โทรศัพท์/โทรสาร 0 4400 1812</a:t>
            </a:r>
            <a:endParaRPr kumimoji="0" lang="th-TH" sz="135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2005_iannnnnGMO" pitchFamily="2" charset="0"/>
              <a:ea typeface="Angsana New" pitchFamily="18" charset="-34"/>
              <a:cs typeface="2005_iannnnnGMO" pitchFamily="2" charset="0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10C783-3B5D-4FEF-99D7-D25727523A31}" type="slidenum">
              <a:rPr lang="th-TH" smtClean="0"/>
              <a:pPr/>
              <a:t>5</a:t>
            </a:fld>
            <a:endParaRPr lang="th-TH"/>
          </a:p>
        </p:txBody>
      </p:sp>
      <p:pic>
        <p:nvPicPr>
          <p:cNvPr id="20" name="รูปภาพ 1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5894" y="6288223"/>
            <a:ext cx="2911258" cy="13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3231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22020" y="8172400"/>
            <a:ext cx="57152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โครงการ 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‘</a:t>
            </a: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เสริมสร้างประสบการ</a:t>
            </a:r>
            <a:r>
              <a:rPr lang="th-TH" sz="1400" dirty="0">
                <a:solidFill>
                  <a:srgbClr val="663300"/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ณ์การเรียนรู้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” </a:t>
            </a: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ศูนย์พั</a:t>
            </a:r>
            <a:r>
              <a:rPr lang="th-TH" sz="1400" dirty="0">
                <a:solidFill>
                  <a:srgbClr val="663300"/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ฒนาเด็กเล็ก</a:t>
            </a: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เทศบาลตำบลปักธงชัย  ประจำปี  2564</a:t>
            </a:r>
          </a:p>
          <a:p>
            <a:pPr algn="ctr" fontAlgn="base">
              <a:spcBef>
                <a:spcPct val="0"/>
              </a:spcBef>
            </a:pP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  วันที่  19  มีนาคม  2564</a:t>
            </a:r>
            <a:r>
              <a:rPr kumimoji="0" lang="th-TH" sz="1400" b="0" i="0" u="none" strike="noStrike" cap="none" normalizeH="0" dirty="0">
                <a:ln>
                  <a:noFill/>
                </a:ln>
                <a:solidFill>
                  <a:srgbClr val="663300"/>
                </a:solidFill>
                <a:effectLst/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  </a:t>
            </a: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rgbClr val="663300"/>
                </a:solidFill>
                <a:effectLst/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ณ  สวนสัตว์นครราชสีมา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285728" y="142844"/>
            <a:ext cx="6215106" cy="276726"/>
          </a:xfrm>
          <a:ln cmpd="tri">
            <a:noFill/>
          </a:ln>
          <a:scene3d>
            <a:camera prst="orthographicFront"/>
            <a:lightRig rig="threePt" dir="t"/>
          </a:scene3d>
          <a:sp3d extrusionH="76200">
            <a:extrusionClr>
              <a:srgbClr val="009900"/>
            </a:extrusionClr>
          </a:sp3d>
        </p:spPr>
        <p:txBody>
          <a:bodyPr>
            <a:normAutofit/>
          </a:bodyPr>
          <a:lstStyle/>
          <a:p>
            <a:r>
              <a:rPr lang="th-TH" sz="1100" dirty="0">
                <a:solidFill>
                  <a:srgbClr val="0070C0"/>
                </a:solidFill>
                <a:latin typeface="2548_D6" pitchFamily="2" charset="0"/>
                <a:cs typeface="2548_D6" pitchFamily="2" charset="0"/>
              </a:rPr>
              <a:t>ปีที่  8  ฉบับที่  2  มกราคม – มีนาคม  พ.ศ. 2564                                                                                                                                      จดหมายข่าวเทศบาลตำบลปักธงชัย</a:t>
            </a:r>
            <a:endParaRPr lang="en-US" sz="1100" dirty="0">
              <a:solidFill>
                <a:srgbClr val="0070C0"/>
              </a:solidFill>
              <a:latin typeface="2548_D6" pitchFamily="2" charset="0"/>
              <a:cs typeface="2548_D6" pitchFamily="2" charset="0"/>
            </a:endParaRPr>
          </a:p>
        </p:txBody>
      </p:sp>
      <p:pic>
        <p:nvPicPr>
          <p:cNvPr id="7" name="ตัวยึดเนื้อหา 6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75" y="919790"/>
            <a:ext cx="2137982" cy="1602764"/>
          </a:xfrm>
          <a:effectLst>
            <a:softEdge rad="63500"/>
          </a:effectLst>
        </p:spPr>
      </p:pic>
      <p:cxnSp>
        <p:nvCxnSpPr>
          <p:cNvPr id="9" name="ตัวเชื่อมต่อตรง 8"/>
          <p:cNvCxnSpPr/>
          <p:nvPr/>
        </p:nvCxnSpPr>
        <p:spPr>
          <a:xfrm>
            <a:off x="357166" y="500034"/>
            <a:ext cx="60722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357166" y="534538"/>
            <a:ext cx="6072230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รูปภาพ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712" y="6340691"/>
            <a:ext cx="2346629" cy="175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4" name="รูปภาพ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962" y="2543438"/>
            <a:ext cx="2403756" cy="180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5" name="รูปภาพ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8053" y="788344"/>
            <a:ext cx="1379259" cy="183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6" name="รูปภาพ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1805" y="947870"/>
            <a:ext cx="2073339" cy="155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714356" y="55933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rgbClr val="0070C0"/>
                </a:solidFill>
                <a:latin typeface="2548_D6" pitchFamily="2" charset="0"/>
                <a:cs typeface="2548_D6" pitchFamily="2" charset="0"/>
              </a:rPr>
              <a:t>เรื่องของกิจกรรม</a:t>
            </a:r>
            <a:endParaRPr lang="th-TH" sz="1800" b="1" dirty="0">
              <a:solidFill>
                <a:srgbClr val="0070C0"/>
              </a:solidFill>
              <a:latin typeface="kg_lecture" pitchFamily="2" charset="0"/>
              <a:cs typeface="kg_lecture" pitchFamily="2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03657" y="8772512"/>
            <a:ext cx="6254645" cy="3000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th-TH" sz="1350" dirty="0">
                <a:solidFill>
                  <a:srgbClr val="002060"/>
                </a:solidFill>
                <a:latin typeface="2005_iannnnnGMO" pitchFamily="2" charset="0"/>
                <a:ea typeface="Angsana New" pitchFamily="18" charset="-34"/>
                <a:cs typeface="2005_iannnnnGMO" pitchFamily="2" charset="0"/>
              </a:rPr>
              <a:t>  เทศบาลตำบลปักธงชัย 199 หมู่ 16 ตำบลเมืองปัก อำเภอปักธงชัย จังหวัดนครราชสีมา 30150 โทรศัพท์/โทรสาร 0 4400 1812</a:t>
            </a:r>
            <a:endParaRPr kumimoji="0" lang="th-TH" sz="135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2005_iannnnnGMO" pitchFamily="2" charset="0"/>
              <a:ea typeface="Angsana New" pitchFamily="18" charset="-34"/>
              <a:cs typeface="2005_iannnnnGMO" pitchFamily="2" charset="0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10C783-3B5D-4FEF-99D7-D25727523A31}" type="slidenum">
              <a:rPr lang="th-TH" smtClean="0"/>
              <a:pPr/>
              <a:t>6</a:t>
            </a:fld>
            <a:endParaRPr lang="th-TH"/>
          </a:p>
        </p:txBody>
      </p:sp>
      <p:pic>
        <p:nvPicPr>
          <p:cNvPr id="19" name="รูปภาพ 1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712" y="4426180"/>
            <a:ext cx="2403756" cy="180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" name="รูปภาพ 1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3041" y="4366510"/>
            <a:ext cx="2454231" cy="183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1" name="รูปภาพ 20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1008" y="6372200"/>
            <a:ext cx="2348023" cy="176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2" name="รูปภาพ 2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1008" y="2567033"/>
            <a:ext cx="2403756" cy="180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95514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8806</TotalTime>
  <Words>606</Words>
  <Application>Microsoft Office PowerPoint</Application>
  <PresentationFormat>นำเสนอทางหน้าจอ (4:3)</PresentationFormat>
  <Paragraphs>59</Paragraphs>
  <Slides>6</Slides>
  <Notes>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7" baseType="lpstr">
      <vt:lpstr>2005_GM_Evolution</vt:lpstr>
      <vt:lpstr>2005_iannnnnGMO</vt:lpstr>
      <vt:lpstr>2005_iannnnnMTV</vt:lpstr>
      <vt:lpstr>2548_D6</vt:lpstr>
      <vt:lpstr>Arial</vt:lpstr>
      <vt:lpstr>Calibri</vt:lpstr>
      <vt:lpstr>Century Schoolbook</vt:lpstr>
      <vt:lpstr>kg_lecture</vt:lpstr>
      <vt:lpstr>Wingdings</vt:lpstr>
      <vt:lpstr>Wingdings 2</vt:lpstr>
      <vt:lpstr>เฉลียง</vt:lpstr>
      <vt:lpstr>ปีที่ 8 ฉบับที่  2 มกราคม – มีนาคม  พ.ศ. 2564                                                                                                                                      จดหมายข่าวเทศบาลตำบลปักธงชัย</vt:lpstr>
      <vt:lpstr>ปีที่  8  ฉบับที่  2 มกราคม – มีนาคม  พ.ศ. 2564                                                                                                                                      จดหมายข่าวเทศบาลตำบลปักธงชัย</vt:lpstr>
      <vt:lpstr>ปีที่  8  ฉบับที่  2  มกราคม – มีนาคม  พ.ศ. 2564                                                                                                                                      จดหมายข่าวเทศบาลตำบลปักธงชัย</vt:lpstr>
      <vt:lpstr>ปีที่  8  ฉบับที่  2  มกราคม – มีนาคม  พ.ศ. 2564                                                                                                                                      จดหมายข่าวเทศบาลตำบลปักธงชัย</vt:lpstr>
      <vt:lpstr>ปีที่  8  ฉบับที่  2  มกราคม – มีนาคม  พ.ศ. 2564                                                                                                                                      จดหมายข่าวเทศบาลตำบลปักธงชัย</vt:lpstr>
      <vt:lpstr>ปีที่  8  ฉบับที่  2  มกราคม – มีนาคม  พ.ศ. 2564                                                                                                                                      จดหมายข่าวเทศบาลตำบลปักธงชัย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ปีที่ 1  ฉบับที่  4  กรกฎาคม – กันยายน  พ.ศ. 2558                                                                                                                                      จดหมายข่าวเทศบาลตำบลปักธงชัย</dc:title>
  <dc:creator>My Document</dc:creator>
  <cp:lastModifiedBy>admin</cp:lastModifiedBy>
  <cp:revision>423</cp:revision>
  <cp:lastPrinted>2021-04-16T09:49:07Z</cp:lastPrinted>
  <dcterms:created xsi:type="dcterms:W3CDTF">2015-08-13T02:25:21Z</dcterms:created>
  <dcterms:modified xsi:type="dcterms:W3CDTF">2021-11-02T07:56:56Z</dcterms:modified>
</cp:coreProperties>
</file>